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67" r:id="rId3"/>
    <p:sldId id="268" r:id="rId4"/>
    <p:sldId id="269" r:id="rId5"/>
    <p:sldId id="270" r:id="rId6"/>
    <p:sldId id="271" r:id="rId7"/>
    <p:sldId id="274" r:id="rId8"/>
    <p:sldId id="276" r:id="rId9"/>
    <p:sldId id="275" r:id="rId10"/>
    <p:sldId id="284" r:id="rId11"/>
    <p:sldId id="272" r:id="rId12"/>
    <p:sldId id="273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5" r:id="rId21"/>
    <p:sldId id="289" r:id="rId22"/>
    <p:sldId id="286" r:id="rId23"/>
    <p:sldId id="287" r:id="rId24"/>
    <p:sldId id="288" r:id="rId25"/>
    <p:sldId id="290" r:id="rId26"/>
    <p:sldId id="291" r:id="rId27"/>
    <p:sldId id="293" r:id="rId28"/>
    <p:sldId id="292" r:id="rId29"/>
    <p:sldId id="294" r:id="rId30"/>
    <p:sldId id="295" r:id="rId31"/>
    <p:sldId id="296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27C3-7DC3-4A4C-8A01-1A1684FEC036}" type="datetimeFigureOut">
              <a:rPr lang="zh-CN" altLang="en-US" smtClean="0"/>
              <a:pPr/>
              <a:t>2021/11/4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4DB2-D782-433C-839A-4ABBB6B0768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969" y="3364787"/>
            <a:ext cx="2937016" cy="285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88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27C3-7DC3-4A4C-8A01-1A1684FEC036}" type="datetimeFigureOut">
              <a:rPr lang="zh-CN" altLang="en-US" smtClean="0"/>
              <a:pPr/>
              <a:t>2021/11/4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4DB2-D782-433C-839A-4ABBB6B076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590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27C3-7DC3-4A4C-8A01-1A1684FEC036}" type="datetimeFigureOut">
              <a:rPr lang="zh-CN" altLang="en-US" smtClean="0"/>
              <a:pPr/>
              <a:t>2021/11/4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4DB2-D782-433C-839A-4ABBB6B076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08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62" y="626450"/>
            <a:ext cx="11302876" cy="923938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763" y="1845734"/>
            <a:ext cx="11302876" cy="402336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b="1"/>
            </a:lvl1pPr>
            <a:lvl2pPr marL="486918" indent="-285750">
              <a:lnSpc>
                <a:spcPct val="100000"/>
              </a:lnSpc>
              <a:buFont typeface="Wingdings" panose="05000000000000000000" pitchFamily="2" charset="2"/>
              <a:buChar char="l"/>
              <a:defRPr b="0"/>
            </a:lvl2pPr>
            <a:lvl3pPr marL="669798" indent="-285750">
              <a:buFont typeface="Wingdings" panose="05000000000000000000" pitchFamily="2" charset="2"/>
              <a:buChar char="p"/>
              <a:defRPr b="0"/>
            </a:lvl3pPr>
            <a:lvl4pPr marL="852678" indent="-285750">
              <a:buFont typeface="Wingdings" panose="05000000000000000000" pitchFamily="2" charset="2"/>
              <a:buChar char="l"/>
              <a:defRPr b="0"/>
            </a:lvl4pPr>
            <a:lvl5pPr marL="932688" indent="-182880">
              <a:buFont typeface="Arial" panose="020B0604020202020204" pitchFamily="34" charset="0"/>
              <a:buChar char="•"/>
              <a:defRPr b="0"/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27C3-7DC3-4A4C-8A01-1A1684FEC036}" type="datetimeFigureOut">
              <a:rPr lang="zh-CN" altLang="en-US" smtClean="0"/>
              <a:pPr/>
              <a:t>2021/11/4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4DB2-D782-433C-839A-4ABBB6B076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1053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2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27C3-7DC3-4A4C-8A01-1A1684FEC036}" type="datetimeFigureOut">
              <a:rPr lang="zh-CN" altLang="en-US" smtClean="0"/>
              <a:pPr/>
              <a:t>2021/11/4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4DB2-D782-433C-839A-4ABBB6B0768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78" y="3573016"/>
            <a:ext cx="3500553" cy="26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81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764705"/>
            <a:ext cx="10058400" cy="972657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5"/>
            <a:ext cx="4937760" cy="4023360"/>
          </a:xfrm>
        </p:spPr>
        <p:txBody>
          <a:bodyPr/>
          <a:lstStyle>
            <a:lvl1pPr>
              <a:defRPr b="1"/>
            </a:lvl1pPr>
            <a:lvl2pPr marL="384048" indent="-182880">
              <a:lnSpc>
                <a:spcPct val="100000"/>
              </a:lnSpc>
              <a:buFont typeface="Wingdings" panose="05000000000000000000" pitchFamily="2" charset="2"/>
              <a:buChar char="l"/>
              <a:defRPr/>
            </a:lvl2pPr>
            <a:lvl3pPr marL="566928" indent="-182880">
              <a:buFont typeface="Wingdings" panose="05000000000000000000" pitchFamily="2" charset="2"/>
              <a:buChar char="p"/>
              <a:defRPr/>
            </a:lvl3pPr>
            <a:lvl4pPr marL="749808" indent="-182880">
              <a:buFont typeface="Wingdings" panose="05000000000000000000" pitchFamily="2" charset="2"/>
              <a:buChar char="l"/>
              <a:defRPr/>
            </a:lvl4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7"/>
            <a:ext cx="4937760" cy="4023359"/>
          </a:xfrm>
        </p:spPr>
        <p:txBody>
          <a:bodyPr/>
          <a:lstStyle>
            <a:lvl1pPr marL="91440" indent="-91440">
              <a:defRPr lang="zh-CN" altLang="en-US" sz="20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None/>
              <a:defRPr lang="zh-CN" alt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None/>
              <a:defRPr lang="zh-CN" altLang="en-US" sz="1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defRPr lang="zh-CN" altLang="en-US" sz="1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defRPr 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91440" lvl="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zh-CN" altLang="en-US" dirty="0" smtClean="0"/>
              <a:t>编辑母版文本样式</a:t>
            </a:r>
          </a:p>
          <a:p>
            <a:pPr marL="384048" lvl="1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 smtClean="0"/>
              <a:t>第二级</a:t>
            </a:r>
          </a:p>
          <a:p>
            <a:pPr marL="566928" lvl="2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dirty="0" smtClean="0"/>
              <a:t>第三级</a:t>
            </a:r>
          </a:p>
          <a:p>
            <a:pPr marL="749808" lvl="3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 smtClean="0"/>
              <a:t>第四级</a:t>
            </a:r>
          </a:p>
          <a:p>
            <a:pPr marL="932688" lvl="4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</a:pPr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27C3-7DC3-4A4C-8A01-1A1684FEC036}" type="datetimeFigureOut">
              <a:rPr lang="zh-CN" altLang="en-US" smtClean="0"/>
              <a:pPr/>
              <a:t>2021/11/4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4DB2-D782-433C-839A-4ABBB6B076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13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27C3-7DC3-4A4C-8A01-1A1684FEC036}" type="datetimeFigureOut">
              <a:rPr lang="zh-CN" altLang="en-US" smtClean="0"/>
              <a:pPr/>
              <a:t>2021/11/4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4DB2-D782-433C-839A-4ABBB6B0768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0" y="5954"/>
            <a:ext cx="12095512" cy="786384"/>
            <a:chOff x="-1019817" y="2702935"/>
            <a:chExt cx="9071634" cy="786384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19817" y="2928473"/>
              <a:ext cx="9071634" cy="335309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9965" y="2702935"/>
              <a:ext cx="780288" cy="786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7183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764705"/>
            <a:ext cx="10058400" cy="900649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27C3-7DC3-4A4C-8A01-1A1684FEC036}" type="datetimeFigureOut">
              <a:rPr lang="zh-CN" altLang="en-US" smtClean="0"/>
              <a:pPr/>
              <a:t>2021/11/4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4DB2-D782-433C-839A-4ABBB6B0768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831" y="0"/>
            <a:ext cx="12095512" cy="78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9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27C3-7DC3-4A4C-8A01-1A1684FEC036}" type="datetimeFigureOut">
              <a:rPr lang="zh-CN" altLang="en-US" smtClean="0"/>
              <a:pPr/>
              <a:t>2021/11/4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4DB2-D782-433C-839A-4ABBB6B0768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0" y="5954"/>
            <a:ext cx="12095512" cy="786384"/>
            <a:chOff x="-1019817" y="2702935"/>
            <a:chExt cx="9071634" cy="786384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19817" y="2928473"/>
              <a:ext cx="9071634" cy="3353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9965" y="2702935"/>
              <a:ext cx="780288" cy="786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588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0" y="731520"/>
            <a:ext cx="6679191" cy="5257800"/>
          </a:xfrm>
        </p:spPr>
        <p:txBody>
          <a:bodyPr/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FEA027C3-7DC3-4A4C-8A01-1A1684FEC036}" type="datetimeFigureOut">
              <a:rPr lang="zh-CN" altLang="en-US" smtClean="0"/>
              <a:pPr/>
              <a:t>2021/11/4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A24DB2-D782-433C-839A-4ABBB6B0768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0" y="5954"/>
            <a:ext cx="12095512" cy="786384"/>
            <a:chOff x="-1019817" y="2702935"/>
            <a:chExt cx="9071634" cy="786384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19817" y="2928473"/>
              <a:ext cx="9071634" cy="3353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9965" y="2702935"/>
              <a:ext cx="780288" cy="786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6581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27C3-7DC3-4A4C-8A01-1A1684FEC036}" type="datetimeFigureOut">
              <a:rPr lang="zh-CN" altLang="en-US" smtClean="0"/>
              <a:pPr/>
              <a:t>2021/11/4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4DB2-D782-433C-839A-4ABBB6B076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713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764705"/>
            <a:ext cx="10058400" cy="9726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845734"/>
            <a:ext cx="100584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EA027C3-7DC3-4A4C-8A01-1A1684FEC036}" type="datetimeFigureOut">
              <a:rPr lang="zh-CN" altLang="en-US" smtClean="0"/>
              <a:pPr/>
              <a:t>2021/11/4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7A24DB2-D782-433C-839A-4ABBB6B0768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49831" y="-4470"/>
            <a:ext cx="12095512" cy="786384"/>
            <a:chOff x="36183" y="3035807"/>
            <a:chExt cx="9071634" cy="786384"/>
          </a:xfrm>
        </p:grpSpPr>
        <p:pic>
          <p:nvPicPr>
            <p:cNvPr id="17" name="图片 16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83" y="3261345"/>
              <a:ext cx="9071634" cy="335309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6616" y="3035807"/>
              <a:ext cx="780288" cy="786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0723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6979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p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l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7279" y="758952"/>
            <a:ext cx="10358405" cy="356616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5</a:t>
            </a:r>
            <a:r>
              <a:rPr lang="zh-CN" altLang="en-US" dirty="0" smtClean="0"/>
              <a:t>章 消息和实体认证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529076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Message INTEGRITY</a:t>
            </a:r>
          </a:p>
          <a:p>
            <a:r>
              <a:rPr lang="en-US" altLang="zh-CN" dirty="0" smtClean="0"/>
              <a:t>SIGNATURES </a:t>
            </a:r>
          </a:p>
          <a:p>
            <a:r>
              <a:rPr lang="en-US" altLang="zh-CN" dirty="0" smtClean="0"/>
              <a:t>CERTIFICATE</a:t>
            </a:r>
          </a:p>
        </p:txBody>
      </p:sp>
    </p:spTree>
    <p:extLst>
      <p:ext uri="{BB962C8B-B14F-4D97-AF65-F5344CB8AC3E}">
        <p14:creationId xmlns:p14="http://schemas.microsoft.com/office/powerpoint/2010/main" val="17163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HMAC</a:t>
            </a:r>
            <a:r>
              <a:rPr lang="zh-CN" altLang="en-US" dirty="0" smtClean="0"/>
              <a:t>的设计目标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3762" y="1845734"/>
            <a:ext cx="9807725" cy="4023360"/>
          </a:xfrm>
        </p:spPr>
        <p:txBody>
          <a:bodyPr/>
          <a:lstStyle/>
          <a:p>
            <a:pPr lvl="1"/>
            <a:r>
              <a:rPr lang="zh-CN" altLang="en-US" sz="2400" dirty="0" smtClean="0"/>
              <a:t>不用</a:t>
            </a:r>
            <a:r>
              <a:rPr lang="zh-CN" altLang="en-US" sz="2400" dirty="0"/>
              <a:t>修改就可以使用适合的散列函数</a:t>
            </a:r>
            <a:endParaRPr lang="en-US" altLang="zh-CN" sz="2400" dirty="0"/>
          </a:p>
          <a:p>
            <a:pPr lvl="1"/>
            <a:r>
              <a:rPr lang="zh-CN" altLang="en-US" sz="2400" dirty="0" smtClean="0"/>
              <a:t>当</a:t>
            </a:r>
            <a:r>
              <a:rPr lang="zh-CN" altLang="en-US" sz="2400" dirty="0"/>
              <a:t>发现或需要运算速度更快或更安全的散列函数时，可以很容易地实现底层散列函数的</a:t>
            </a:r>
            <a:r>
              <a:rPr lang="zh-CN" altLang="en-US" sz="2400" dirty="0" smtClean="0"/>
              <a:t>替换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密钥</a:t>
            </a:r>
            <a:r>
              <a:rPr lang="zh-CN" altLang="en-US" sz="2400" dirty="0"/>
              <a:t>的使用和操作简单</a:t>
            </a:r>
            <a:endParaRPr lang="en-US" altLang="zh-CN" sz="2400" dirty="0"/>
          </a:p>
          <a:p>
            <a:pPr lvl="1"/>
            <a:r>
              <a:rPr lang="zh-CN" altLang="en-US" sz="2400" dirty="0" smtClean="0"/>
              <a:t>保持</a:t>
            </a:r>
            <a:r>
              <a:rPr lang="zh-CN" altLang="en-US" sz="2400" dirty="0"/>
              <a:t>散列函数原有的性能，设计和实现没有使之明显降低</a:t>
            </a:r>
            <a:endParaRPr lang="en-US" altLang="zh-CN" sz="2400" dirty="0"/>
          </a:p>
          <a:p>
            <a:pPr lvl="1"/>
            <a:r>
              <a:rPr lang="zh-CN" altLang="en-US" sz="2400" dirty="0" smtClean="0"/>
              <a:t>若</a:t>
            </a:r>
            <a:r>
              <a:rPr lang="zh-CN" altLang="en-US" sz="2400" dirty="0"/>
              <a:t>已知浅入的散列函数的强度，则完全可以知道认证函数抗密码分析的强度</a:t>
            </a:r>
            <a:endParaRPr lang="en-US" altLang="zh-CN" sz="24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54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CBC-MAC</a:t>
            </a:r>
            <a:r>
              <a:rPr lang="zh-CN" altLang="en-US" dirty="0" smtClean="0"/>
              <a:t>的构造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53" y="1940887"/>
            <a:ext cx="10284313" cy="4010197"/>
          </a:xfrm>
        </p:spPr>
      </p:pic>
    </p:spTree>
    <p:extLst>
      <p:ext uri="{BB962C8B-B14F-4D97-AF65-F5344CB8AC3E}">
        <p14:creationId xmlns:p14="http://schemas.microsoft.com/office/powerpoint/2010/main" val="48240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CBC-MAC</a:t>
            </a:r>
            <a:r>
              <a:rPr lang="zh-CN" altLang="en-US" dirty="0" smtClean="0"/>
              <a:t>的填充方法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62" y="1846061"/>
            <a:ext cx="9611474" cy="4325976"/>
          </a:xfrm>
        </p:spPr>
      </p:pic>
    </p:spTree>
    <p:extLst>
      <p:ext uri="{BB962C8B-B14F-4D97-AF65-F5344CB8AC3E}">
        <p14:creationId xmlns:p14="http://schemas.microsoft.com/office/powerpoint/2010/main" val="275354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CBC-MAC</a:t>
            </a:r>
            <a:r>
              <a:rPr lang="zh-CN" altLang="en-US" dirty="0" smtClean="0"/>
              <a:t>的攻击原理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82" y="1950313"/>
            <a:ext cx="8703978" cy="3967268"/>
          </a:xfrm>
        </p:spPr>
      </p:pic>
    </p:spTree>
    <p:extLst>
      <p:ext uri="{BB962C8B-B14F-4D97-AF65-F5344CB8AC3E}">
        <p14:creationId xmlns:p14="http://schemas.microsoft.com/office/powerpoint/2010/main" val="133085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数字签名的提出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altLang="zh-CN" dirty="0" smtClean="0"/>
              <a:t>MAC</a:t>
            </a:r>
            <a:r>
              <a:rPr lang="zh-CN" altLang="en-US" dirty="0" smtClean="0"/>
              <a:t>提供消息的认证性依赖于对称密钥，对称密钥的分发和管理存在问题；</a:t>
            </a:r>
            <a:endParaRPr lang="en-US" altLang="zh-CN" dirty="0" smtClean="0"/>
          </a:p>
          <a:p>
            <a:pPr marL="457200" indent="-457200">
              <a:buAutoNum type="arabicPeriod"/>
            </a:pPr>
            <a:r>
              <a:rPr lang="en-US" altLang="zh-CN" dirty="0" smtClean="0"/>
              <a:t>MAC</a:t>
            </a:r>
            <a:r>
              <a:rPr lang="zh-CN" altLang="en-US" dirty="0" smtClean="0"/>
              <a:t>使用的对称密钥泄露后，无法实现消息的认证功能；</a:t>
            </a:r>
            <a:endParaRPr lang="en-US" altLang="zh-CN" dirty="0" smtClean="0"/>
          </a:p>
          <a:p>
            <a:pPr marL="457200" indent="-457200">
              <a:buAutoNum type="arabicPeriod"/>
            </a:pPr>
            <a:r>
              <a:rPr lang="zh-CN" altLang="en-US" dirty="0" smtClean="0"/>
              <a:t>非对称加密使用数字签名方案提供消息完整性和认证性的安全服务；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把</a:t>
            </a:r>
            <a:r>
              <a:rPr lang="zh-CN" altLang="en-US" dirty="0"/>
              <a:t>任意长的消息变成固定长的输出</a:t>
            </a:r>
            <a:r>
              <a:rPr lang="en-US" altLang="zh-CN" dirty="0"/>
              <a:t>--</a:t>
            </a:r>
            <a:r>
              <a:rPr lang="zh-CN" altLang="en-US" dirty="0"/>
              <a:t>抗碰撞的单向函数，</a:t>
            </a:r>
            <a:r>
              <a:rPr lang="en-US" altLang="zh-CN" dirty="0"/>
              <a:t>hash</a:t>
            </a:r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使用非对称密钥中的私钥加密</a:t>
            </a:r>
            <a:r>
              <a:rPr lang="en-US" altLang="zh-CN" dirty="0" smtClean="0"/>
              <a:t>--</a:t>
            </a:r>
            <a:r>
              <a:rPr lang="zh-CN" altLang="en-US" dirty="0" smtClean="0"/>
              <a:t>实现认证性</a:t>
            </a:r>
            <a:endParaRPr lang="en-US" altLang="zh-CN" dirty="0"/>
          </a:p>
          <a:p>
            <a:pPr marL="457200" indent="-457200">
              <a:buAutoNum type="arabicPeriod"/>
            </a:pPr>
            <a:endParaRPr lang="en-US" altLang="zh-CN" dirty="0" smtClean="0"/>
          </a:p>
          <a:p>
            <a:pPr marL="457200" indent="-4572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575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数字签名的概念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10" y="1967032"/>
            <a:ext cx="9125088" cy="3954880"/>
          </a:xfrm>
        </p:spPr>
      </p:pic>
    </p:spTree>
    <p:extLst>
      <p:ext uri="{BB962C8B-B14F-4D97-AF65-F5344CB8AC3E}">
        <p14:creationId xmlns:p14="http://schemas.microsoft.com/office/powerpoint/2010/main" val="175412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数字签名模型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76" y="1800029"/>
            <a:ext cx="8792126" cy="4287409"/>
          </a:xfrm>
        </p:spPr>
      </p:pic>
    </p:spTree>
    <p:extLst>
      <p:ext uri="{BB962C8B-B14F-4D97-AF65-F5344CB8AC3E}">
        <p14:creationId xmlns:p14="http://schemas.microsoft.com/office/powerpoint/2010/main" val="308521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数字签名的发展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51" y="1640780"/>
            <a:ext cx="8434129" cy="4531102"/>
          </a:xfrm>
        </p:spPr>
      </p:pic>
    </p:spTree>
    <p:extLst>
      <p:ext uri="{BB962C8B-B14F-4D97-AF65-F5344CB8AC3E}">
        <p14:creationId xmlns:p14="http://schemas.microsoft.com/office/powerpoint/2010/main" val="157941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RSA</a:t>
            </a:r>
            <a:r>
              <a:rPr lang="zh-CN" altLang="en-US" dirty="0" smtClean="0"/>
              <a:t>数字签名算法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5" y="1928456"/>
            <a:ext cx="6818445" cy="3850757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87" y="2111340"/>
            <a:ext cx="4883654" cy="285621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6780944" y="1736333"/>
            <a:ext cx="0" cy="465419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44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加密和</a:t>
            </a:r>
            <a:r>
              <a:rPr lang="en-US" altLang="zh-CN" dirty="0" smtClean="0"/>
              <a:t>MAC, </a:t>
            </a:r>
            <a:r>
              <a:rPr lang="zh-CN" altLang="en-US" dirty="0" smtClean="0"/>
              <a:t>加密和数字签名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消息认证码只提供消息</a:t>
            </a:r>
            <a:r>
              <a:rPr lang="zh-CN" altLang="en-US" dirty="0" smtClean="0"/>
              <a:t>认证（完整性</a:t>
            </a:r>
            <a:r>
              <a:rPr lang="zh-CN" altLang="en-US" dirty="0"/>
              <a:t>和认证</a:t>
            </a:r>
            <a:r>
              <a:rPr lang="zh-CN" altLang="en-US" dirty="0" smtClean="0"/>
              <a:t>性），</a:t>
            </a:r>
            <a:r>
              <a:rPr lang="zh-CN" altLang="en-US" dirty="0"/>
              <a:t>不能满足机密性要求</a:t>
            </a:r>
            <a:r>
              <a:rPr lang="zh-CN" altLang="en-US" dirty="0" smtClean="0"/>
              <a:t>（发送：消息</a:t>
            </a:r>
            <a:r>
              <a:rPr lang="en-US" altLang="zh-CN" dirty="0" smtClean="0"/>
              <a:t>+</a:t>
            </a:r>
            <a:r>
              <a:rPr lang="zh-CN" altLang="en-US" dirty="0" smtClean="0"/>
              <a:t>认证码）</a:t>
            </a:r>
            <a:endParaRPr lang="en-US" altLang="zh-CN" dirty="0"/>
          </a:p>
          <a:p>
            <a:r>
              <a:rPr lang="zh-CN" altLang="en-US" dirty="0" smtClean="0"/>
              <a:t>消息</a:t>
            </a:r>
            <a:r>
              <a:rPr lang="zh-CN" altLang="en-US" dirty="0"/>
              <a:t>认证结合</a:t>
            </a:r>
            <a:r>
              <a:rPr lang="zh-CN" altLang="en-US" dirty="0" smtClean="0"/>
              <a:t>加密同时提供机密性、完整性和认证性；</a:t>
            </a:r>
            <a:endParaRPr lang="en-US" altLang="zh-CN" dirty="0" smtClean="0"/>
          </a:p>
          <a:p>
            <a:pPr marL="457200" indent="-457200">
              <a:buAutoNum type="arabicPeriod"/>
            </a:pPr>
            <a:r>
              <a:rPr lang="zh-CN" altLang="en-US" dirty="0" smtClean="0"/>
              <a:t>一个消息先加密再进行</a:t>
            </a:r>
            <a:r>
              <a:rPr lang="en-US" altLang="zh-CN" dirty="0" smtClean="0"/>
              <a:t>MAC</a:t>
            </a:r>
            <a:r>
              <a:rPr lang="zh-CN" altLang="en-US" dirty="0" smtClean="0"/>
              <a:t>；保证加密后的信息完整性及认证性</a:t>
            </a:r>
            <a:endParaRPr lang="en-US" altLang="zh-CN" dirty="0" smtClean="0"/>
          </a:p>
          <a:p>
            <a:pPr marL="457200" indent="-457200">
              <a:buAutoNum type="arabicPeriod"/>
            </a:pPr>
            <a:r>
              <a:rPr lang="zh-CN" altLang="en-US" dirty="0"/>
              <a:t>一</a:t>
            </a:r>
            <a:r>
              <a:rPr lang="zh-CN" altLang="en-US" dirty="0" smtClean="0"/>
              <a:t>个消息先进行数字签名，再进行加密；保证消息来源的真实性；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460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非对称加密回顾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3762" y="1763540"/>
            <a:ext cx="11302876" cy="4668083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zh-CN" altLang="en-US" dirty="0" smtClean="0"/>
              <a:t>非对称加密的提出：解决对称密码的密钥分发、管理问题；以及提供身份认证的功能</a:t>
            </a:r>
            <a:endParaRPr lang="en-US" altLang="zh-CN" dirty="0" smtClean="0"/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zh-CN" altLang="en-US" dirty="0" smtClean="0"/>
              <a:t>非对称加密模型：密钥生成、加密过程、解密过程</a:t>
            </a:r>
            <a:endParaRPr lang="en-US" altLang="zh-CN" dirty="0" smtClean="0"/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en-US" altLang="zh-CN" dirty="0" smtClean="0"/>
              <a:t>RSA</a:t>
            </a:r>
            <a:r>
              <a:rPr lang="zh-CN" altLang="en-US" dirty="0" smtClean="0"/>
              <a:t>公钥加密体制：</a:t>
            </a:r>
            <a:endParaRPr lang="en-US" altLang="zh-CN" dirty="0" smtClean="0"/>
          </a:p>
          <a:p>
            <a:pPr lvl="1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/>
              <a:t>基于大整数分解，</a:t>
            </a:r>
            <a:r>
              <a:rPr lang="en-US" altLang="zh-CN" dirty="0" smtClean="0"/>
              <a:t>n=p*q</a:t>
            </a:r>
            <a:r>
              <a:rPr lang="zh-CN" altLang="en-US" dirty="0" smtClean="0"/>
              <a:t>， 公钥为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e,n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，私钥为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d,n</a:t>
            </a:r>
            <a:r>
              <a:rPr lang="en-US" altLang="zh-CN" dirty="0" smtClean="0"/>
              <a:t>) e</a:t>
            </a:r>
            <a:r>
              <a:rPr lang="zh-CN" altLang="en-US" dirty="0" smtClean="0"/>
              <a:t>是和欧拉函数             互素的数，</a:t>
            </a:r>
            <a:r>
              <a:rPr lang="en-US" altLang="zh-CN" dirty="0" smtClean="0"/>
              <a:t>ed</a:t>
            </a:r>
            <a:r>
              <a:rPr lang="en-US" altLang="zh-CN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≡1mod</a:t>
            </a:r>
            <a:endParaRPr lang="en-US" altLang="zh-CN" dirty="0" smtClean="0"/>
          </a:p>
          <a:p>
            <a:pPr lvl="1" indent="0">
              <a:buNone/>
            </a:pPr>
            <a:r>
              <a:rPr lang="zh-CN" altLang="en-US" dirty="0" smtClean="0"/>
              <a:t>加密： </a:t>
            </a:r>
            <a:r>
              <a:rPr lang="en-US" altLang="zh-CN" dirty="0" smtClean="0"/>
              <a:t>c = m</a:t>
            </a:r>
            <a:r>
              <a:rPr lang="en-US" altLang="zh-CN" baseline="30000" dirty="0" smtClean="0"/>
              <a:t>e</a:t>
            </a:r>
            <a:r>
              <a:rPr lang="en-US" altLang="zh-CN" dirty="0" smtClean="0"/>
              <a:t> </a:t>
            </a:r>
            <a:r>
              <a:rPr lang="en-US" altLang="zh-CN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mod n</a:t>
            </a:r>
            <a:endParaRPr lang="en-US" altLang="zh-CN" dirty="0" smtClean="0"/>
          </a:p>
          <a:p>
            <a:pPr lvl="1" indent="0">
              <a:buNone/>
            </a:pPr>
            <a:r>
              <a:rPr lang="zh-CN" altLang="en-US" dirty="0" smtClean="0"/>
              <a:t>解密：</a:t>
            </a:r>
            <a:r>
              <a:rPr lang="en-US" altLang="zh-CN" dirty="0" smtClean="0"/>
              <a:t>m </a:t>
            </a:r>
            <a:r>
              <a:rPr lang="en-US" altLang="zh-CN" dirty="0"/>
              <a:t>= </a:t>
            </a:r>
            <a:r>
              <a:rPr lang="en-US" altLang="zh-CN" dirty="0" smtClean="0"/>
              <a:t>c</a:t>
            </a:r>
            <a:r>
              <a:rPr lang="en-US" altLang="zh-CN" baseline="30000" dirty="0" smtClean="0"/>
              <a:t>d</a:t>
            </a:r>
            <a:r>
              <a:rPr lang="en-US" altLang="zh-CN" dirty="0" smtClean="0"/>
              <a:t> </a:t>
            </a:r>
            <a:r>
              <a:rPr lang="en-US" altLang="zh-CN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mod n</a:t>
            </a:r>
            <a:endParaRPr lang="en-US" altLang="zh-CN" dirty="0"/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zh-CN" altLang="en-US" dirty="0" smtClean="0"/>
              <a:t>公钥加密编程实现：</a:t>
            </a:r>
            <a:endParaRPr lang="en-US" altLang="zh-CN" dirty="0" smtClean="0"/>
          </a:p>
          <a:p>
            <a:pPr marL="944118" lvl="1" indent="-457200"/>
            <a:r>
              <a:rPr lang="en-US" altLang="zh-CN" dirty="0" err="1" smtClean="0"/>
              <a:t>cryptography.hazmat.primitives.asymmetric.rsa</a:t>
            </a:r>
            <a:r>
              <a:rPr lang="en-US" altLang="zh-CN" dirty="0" smtClean="0"/>
              <a:t>  </a:t>
            </a:r>
            <a:r>
              <a:rPr lang="en-US" altLang="zh-CN" dirty="0" err="1" smtClean="0"/>
              <a:t>generate_private_key</a:t>
            </a:r>
            <a:endParaRPr lang="en-US" altLang="zh-CN" dirty="0" smtClean="0"/>
          </a:p>
          <a:p>
            <a:pPr marL="944118" lvl="1" indent="-457200"/>
            <a:r>
              <a:rPr lang="en-US" altLang="zh-CN" dirty="0" err="1" smtClean="0"/>
              <a:t>private_key.public_key</a:t>
            </a:r>
            <a:r>
              <a:rPr lang="en-US" altLang="zh-CN" dirty="0" smtClean="0"/>
              <a:t>()</a:t>
            </a:r>
          </a:p>
          <a:p>
            <a:pPr marL="944118" lvl="1" indent="-457200"/>
            <a:r>
              <a:rPr lang="en-US" altLang="zh-CN" dirty="0" err="1" smtClean="0"/>
              <a:t>public_key.encrypt</a:t>
            </a:r>
            <a:r>
              <a:rPr lang="en-US" altLang="zh-CN" dirty="0" smtClean="0"/>
              <a:t>()</a:t>
            </a:r>
          </a:p>
          <a:p>
            <a:pPr marL="944118" lvl="1" indent="-457200"/>
            <a:r>
              <a:rPr lang="en-US" altLang="zh-CN" dirty="0" err="1" smtClean="0"/>
              <a:t>private_key.decrypt</a:t>
            </a:r>
            <a:r>
              <a:rPr lang="en-US" altLang="zh-CN" dirty="0" smtClean="0"/>
              <a:t>()</a:t>
            </a:r>
          </a:p>
          <a:p>
            <a:r>
              <a:rPr lang="en-US" altLang="zh-CN" b="0" dirty="0" smtClean="0"/>
              <a:t>            </a:t>
            </a:r>
            <a:endParaRPr lang="en-US" altLang="zh-CN" dirty="0" smtClean="0"/>
          </a:p>
          <a:p>
            <a:pPr marL="944118" lvl="1" indent="-457200"/>
            <a:endParaRPr lang="en-US" altLang="zh-CN" dirty="0" smtClean="0"/>
          </a:p>
          <a:p>
            <a:pPr marL="944118" lvl="1" indent="-457200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571" y="2950260"/>
            <a:ext cx="538166" cy="3667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01" y="2958100"/>
            <a:ext cx="526660" cy="35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消息认证代码示例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主要</a:t>
            </a:r>
            <a:r>
              <a:rPr lang="en-US" altLang="zh-CN" dirty="0"/>
              <a:t>API</a:t>
            </a:r>
          </a:p>
          <a:p>
            <a:r>
              <a:rPr lang="zh-CN" altLang="en-US" dirty="0" smtClean="0"/>
              <a:t>代码</a:t>
            </a:r>
            <a:r>
              <a:rPr lang="zh-CN" altLang="en-US" dirty="0"/>
              <a:t>示例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862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如何进行密钥分发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依赖第三方的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655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数字证书</a:t>
            </a:r>
            <a:r>
              <a:rPr lang="en-US" altLang="zh-CN" dirty="0" smtClean="0"/>
              <a:t>—</a:t>
            </a:r>
            <a:r>
              <a:rPr lang="zh-CN" altLang="en-US" dirty="0" smtClean="0"/>
              <a:t>证明公钥的所有权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数字证书的主要用途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	</a:t>
            </a:r>
            <a:r>
              <a:rPr lang="zh-CN" altLang="en-US" dirty="0" smtClean="0"/>
              <a:t>将</a:t>
            </a:r>
            <a:r>
              <a:rPr lang="zh-CN" altLang="en-US" dirty="0" smtClean="0">
                <a:solidFill>
                  <a:srgbClr val="FF0000"/>
                </a:solidFill>
              </a:rPr>
              <a:t>身份和公钥</a:t>
            </a:r>
            <a:r>
              <a:rPr lang="zh-CN" altLang="en-US" dirty="0" smtClean="0"/>
              <a:t>绑定在一起。</a:t>
            </a:r>
            <a:r>
              <a:rPr lang="zh-CN" altLang="en-US" dirty="0" smtClean="0">
                <a:solidFill>
                  <a:srgbClr val="FF0000"/>
                </a:solidFill>
              </a:rPr>
              <a:t>颁发者</a:t>
            </a:r>
            <a:r>
              <a:rPr lang="zh-CN" altLang="en-US" dirty="0" smtClean="0"/>
              <a:t>可以对证书数据进行</a:t>
            </a:r>
            <a:r>
              <a:rPr lang="zh-CN" altLang="en-US" dirty="0" smtClean="0">
                <a:solidFill>
                  <a:srgbClr val="FF0000"/>
                </a:solidFill>
              </a:rPr>
              <a:t>签名</a:t>
            </a:r>
            <a:r>
              <a:rPr lang="zh-CN" altLang="en-US" dirty="0" smtClean="0"/>
              <a:t>，以防止修改和提供信任。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279" y="2644752"/>
            <a:ext cx="5370327" cy="362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4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数字证书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示例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02" y="1819387"/>
            <a:ext cx="3239079" cy="4505797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560" y="1819387"/>
            <a:ext cx="3193076" cy="4481272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47" y="1819387"/>
            <a:ext cx="3228444" cy="448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66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数字证书内容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6"/>
          <a:stretch/>
        </p:blipFill>
        <p:spPr>
          <a:xfrm>
            <a:off x="940084" y="1819373"/>
            <a:ext cx="8424810" cy="421551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697" y="6034883"/>
            <a:ext cx="796247" cy="29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3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PKI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PKI (Public Key Infrastructure)</a:t>
            </a:r>
            <a:r>
              <a:rPr lang="zh-CN" altLang="en-US" dirty="0" smtClean="0"/>
              <a:t>：公钥基础设施</a:t>
            </a: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	</a:t>
            </a:r>
            <a:r>
              <a:rPr lang="en-US" altLang="zh-CN" dirty="0" smtClean="0"/>
              <a:t>PKI</a:t>
            </a:r>
            <a:r>
              <a:rPr lang="zh-CN" altLang="en-US" dirty="0" smtClean="0"/>
              <a:t>是一种遵循既定标准的证书管理平台，</a:t>
            </a:r>
            <a:endParaRPr lang="en-US" altLang="zh-CN" dirty="0" smtClean="0"/>
          </a:p>
          <a:p>
            <a:r>
              <a:rPr lang="zh-CN" altLang="en-US" dirty="0" smtClean="0"/>
              <a:t>    能够为所有</a:t>
            </a:r>
            <a:r>
              <a:rPr lang="zh-CN" altLang="en-US" dirty="0"/>
              <a:t>利用公钥</a:t>
            </a:r>
            <a:r>
              <a:rPr lang="zh-CN" altLang="en-US" dirty="0" smtClean="0"/>
              <a:t>技术网络应用提供安全服务。</a:t>
            </a: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 smtClean="0"/>
              <a:t>一个</a:t>
            </a:r>
            <a:r>
              <a:rPr lang="en-US" altLang="zh-CN" dirty="0" smtClean="0"/>
              <a:t>PKI</a:t>
            </a:r>
            <a:r>
              <a:rPr lang="zh-CN" altLang="en-US" dirty="0" smtClean="0"/>
              <a:t>体系由终端实体、证书认证机构</a:t>
            </a:r>
            <a:r>
              <a:rPr lang="en-US" altLang="zh-CN" dirty="0" smtClean="0"/>
              <a:t>(CA)</a:t>
            </a:r>
            <a:r>
              <a:rPr lang="zh-CN" altLang="en-US" dirty="0" smtClean="0"/>
              <a:t>、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证书注册机构和证书</a:t>
            </a:r>
            <a:r>
              <a:rPr lang="en-US" altLang="zh-CN" dirty="0" smtClean="0"/>
              <a:t>/CRL</a:t>
            </a:r>
            <a:r>
              <a:rPr lang="zh-CN" altLang="en-US" dirty="0" smtClean="0"/>
              <a:t>存储库四部分共同组成</a:t>
            </a:r>
            <a:endParaRPr lang="en-US" altLang="zh-CN" dirty="0" smtClean="0"/>
          </a:p>
          <a:p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83" y="1845734"/>
            <a:ext cx="5514155" cy="441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4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数字证书的生成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代码示例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模仿</a:t>
            </a:r>
            <a:endParaRPr lang="en-US" altLang="zh-CN" dirty="0" smtClean="0"/>
          </a:p>
          <a:p>
            <a:r>
              <a:rPr lang="zh-CN" altLang="en-US" dirty="0" smtClean="0"/>
              <a:t>将公钥和用户信息、版本等所有信息作为输入数据，进行签名，得签名值；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41016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数字证书的验证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71" y="1850618"/>
            <a:ext cx="6671752" cy="4270087"/>
          </a:xfrm>
        </p:spPr>
      </p:pic>
    </p:spTree>
    <p:extLst>
      <p:ext uri="{BB962C8B-B14F-4D97-AF65-F5344CB8AC3E}">
        <p14:creationId xmlns:p14="http://schemas.microsoft.com/office/powerpoint/2010/main" val="2632200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证书撤销列表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3" y="1926095"/>
            <a:ext cx="5397757" cy="427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7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使用证书认证通信对方身份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129" y="1810303"/>
            <a:ext cx="7088765" cy="4469931"/>
          </a:xfrm>
        </p:spPr>
      </p:pic>
      <p:sp>
        <p:nvSpPr>
          <p:cNvPr id="5" name="文本框 4"/>
          <p:cNvSpPr txBox="1"/>
          <p:nvPr/>
        </p:nvSpPr>
        <p:spPr>
          <a:xfrm>
            <a:off x="421241" y="2085863"/>
            <a:ext cx="4212405" cy="369331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000" dirty="0" smtClean="0"/>
              <a:t>Charlie </a:t>
            </a:r>
            <a:r>
              <a:rPr lang="zh-CN" altLang="en-US" sz="2000" dirty="0" smtClean="0"/>
              <a:t>发送证书，提供身份证明；</a:t>
            </a:r>
            <a:endParaRPr lang="en-US" altLang="zh-CN" sz="2000" dirty="0" smtClean="0"/>
          </a:p>
          <a:p>
            <a:pPr marL="342900" indent="-342900">
              <a:buAutoNum type="arabicPeriod"/>
            </a:pPr>
            <a:r>
              <a:rPr lang="en-US" altLang="zh-CN" sz="2000" dirty="0" smtClean="0"/>
              <a:t>Alice</a:t>
            </a:r>
            <a:r>
              <a:rPr lang="zh-CN" altLang="en-US" sz="2000" dirty="0" smtClean="0"/>
              <a:t>验证证书的签名及证书主体；验证通过，</a:t>
            </a:r>
            <a:r>
              <a:rPr lang="en-US" altLang="zh-CN" sz="2000" dirty="0" smtClean="0"/>
              <a:t>Alice</a:t>
            </a:r>
            <a:r>
              <a:rPr lang="zh-CN" altLang="en-US" sz="2000" dirty="0" smtClean="0"/>
              <a:t>发起挑战</a:t>
            </a:r>
            <a:r>
              <a:rPr lang="en-US" altLang="zh-CN" sz="2000" dirty="0" smtClean="0"/>
              <a:t>nonce</a:t>
            </a:r>
            <a:r>
              <a:rPr lang="zh-CN" altLang="en-US" sz="2000" dirty="0" smtClean="0"/>
              <a:t>，进一步证明</a:t>
            </a:r>
            <a:r>
              <a:rPr lang="zh-CN" altLang="en-US" sz="2000" dirty="0"/>
              <a:t>对方</a:t>
            </a:r>
            <a:r>
              <a:rPr lang="zh-CN" altLang="en-US" sz="2000" dirty="0" smtClean="0"/>
              <a:t>确实是</a:t>
            </a:r>
            <a:r>
              <a:rPr lang="en-US" altLang="zh-CN" sz="2000" dirty="0" smtClean="0"/>
              <a:t>Charlie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pPr marL="342900" indent="-342900">
              <a:buAutoNum type="arabicPeriod"/>
            </a:pPr>
            <a:r>
              <a:rPr lang="en-US" altLang="zh-CN" sz="2000" dirty="0" smtClean="0"/>
              <a:t>Charlie</a:t>
            </a:r>
            <a:r>
              <a:rPr lang="zh-CN" altLang="en-US" sz="2000" dirty="0" smtClean="0"/>
              <a:t>使用私钥签名</a:t>
            </a:r>
            <a:r>
              <a:rPr lang="en-US" altLang="zh-CN" sz="2000" dirty="0" smtClean="0"/>
              <a:t>nonce</a:t>
            </a:r>
            <a:r>
              <a:rPr lang="zh-CN" altLang="en-US" sz="2000" dirty="0" smtClean="0"/>
              <a:t>，并发送</a:t>
            </a:r>
            <a:r>
              <a:rPr lang="en-US" altLang="zh-CN" sz="2000" dirty="0"/>
              <a:t>signature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pPr marL="342900" indent="-342900">
              <a:buAutoNum type="arabicPeriod"/>
            </a:pPr>
            <a:r>
              <a:rPr lang="en-US" altLang="zh-CN" sz="2000" dirty="0" smtClean="0"/>
              <a:t>Alice</a:t>
            </a:r>
            <a:r>
              <a:rPr lang="zh-CN" altLang="en-US" sz="2000" dirty="0" smtClean="0"/>
              <a:t>接受到</a:t>
            </a:r>
            <a:r>
              <a:rPr lang="en-US" altLang="zh-CN" sz="2000" dirty="0" smtClean="0"/>
              <a:t>signature</a:t>
            </a:r>
            <a:r>
              <a:rPr lang="zh-CN" altLang="en-US" sz="2000" dirty="0" smtClean="0"/>
              <a:t>，使用</a:t>
            </a:r>
            <a:r>
              <a:rPr lang="en-US" altLang="zh-CN" sz="2000" dirty="0"/>
              <a:t>2</a:t>
            </a:r>
            <a:r>
              <a:rPr lang="zh-CN" altLang="en-US" sz="2000" dirty="0" smtClean="0"/>
              <a:t>中验证通过的证书（其中的公钥）验证签名；</a:t>
            </a:r>
            <a:endParaRPr lang="en-US" altLang="zh-CN" sz="2000" dirty="0" smtClean="0"/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515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消息认证码的提出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3763" y="1845734"/>
            <a:ext cx="10203280" cy="4023360"/>
          </a:xfrm>
        </p:spPr>
        <p:txBody>
          <a:bodyPr>
            <a:normAutofit/>
          </a:bodyPr>
          <a:lstStyle/>
          <a:p>
            <a:r>
              <a:rPr lang="zh-CN" altLang="en-US" dirty="0"/>
              <a:t>加密：抵御窃听</a:t>
            </a:r>
            <a:r>
              <a:rPr lang="zh-CN" altLang="en-US" dirty="0" smtClean="0"/>
              <a:t>攻击。保证信息的机密性；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无法</a:t>
            </a:r>
            <a:r>
              <a:rPr lang="zh-CN" altLang="en-US" dirty="0"/>
              <a:t>抵御伪造、篡改攻击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无法确认消息的来源的真实性，即无法确认发送方的身份；</a:t>
            </a:r>
            <a:endParaRPr lang="en-US" altLang="zh-CN" dirty="0"/>
          </a:p>
          <a:p>
            <a:r>
              <a:rPr lang="zh-CN" altLang="en-US" dirty="0"/>
              <a:t>消息认证：抵御伪造、篡改</a:t>
            </a:r>
            <a:r>
              <a:rPr lang="zh-CN" altLang="en-US" dirty="0" smtClean="0"/>
              <a:t>攻击，确认信息来源的真实性；</a:t>
            </a:r>
            <a:endParaRPr lang="en-US" altLang="zh-CN" dirty="0"/>
          </a:p>
          <a:p>
            <a:pPr lvl="1"/>
            <a:r>
              <a:rPr lang="zh-CN" altLang="en-US" dirty="0" smtClean="0"/>
              <a:t>验证</a:t>
            </a:r>
            <a:r>
              <a:rPr lang="zh-CN" altLang="en-US" dirty="0"/>
              <a:t>消息的</a:t>
            </a:r>
            <a:r>
              <a:rPr lang="zh-CN" altLang="en-US" dirty="0" smtClean="0"/>
              <a:t>完整性（</a:t>
            </a:r>
            <a:r>
              <a:rPr lang="en-US" altLang="zh-CN" dirty="0" smtClean="0"/>
              <a:t>Integrity</a:t>
            </a:r>
            <a:r>
              <a:rPr lang="zh-CN" altLang="en-US" dirty="0" smtClean="0"/>
              <a:t>）：</a:t>
            </a:r>
            <a:r>
              <a:rPr lang="zh-CN" altLang="en-US" dirty="0"/>
              <a:t>防止信息伪造、</a:t>
            </a:r>
            <a:r>
              <a:rPr lang="zh-CN" altLang="en-US" dirty="0" smtClean="0"/>
              <a:t>篡改</a:t>
            </a:r>
            <a:endParaRPr lang="en-US" altLang="zh-CN" dirty="0" smtClean="0"/>
          </a:p>
          <a:p>
            <a:pPr lvl="1"/>
            <a:r>
              <a:rPr lang="zh-CN" altLang="en-US" dirty="0"/>
              <a:t>验证消息来源的真实性（</a:t>
            </a:r>
            <a:r>
              <a:rPr lang="en-US" altLang="zh-CN" dirty="0"/>
              <a:t>Authentication</a:t>
            </a:r>
            <a:r>
              <a:rPr lang="zh-CN" altLang="en-US" dirty="0"/>
              <a:t>）：确认对方</a:t>
            </a:r>
            <a:r>
              <a:rPr lang="zh-CN" altLang="en-US" dirty="0" smtClean="0"/>
              <a:t>身份</a:t>
            </a:r>
            <a:endParaRPr lang="en-US" altLang="zh-CN" dirty="0" smtClean="0"/>
          </a:p>
          <a:p>
            <a:r>
              <a:rPr lang="zh-CN" altLang="en-US" dirty="0" smtClean="0"/>
              <a:t>消息认证码提供两种安全服务功能，通过：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/>
              <a:t>把任意长的消息变成固定长的</a:t>
            </a:r>
            <a:r>
              <a:rPr lang="zh-CN" altLang="en-US" dirty="0" smtClean="0"/>
              <a:t>输出</a:t>
            </a:r>
            <a:r>
              <a:rPr lang="en-US" altLang="zh-CN" dirty="0" smtClean="0"/>
              <a:t>--</a:t>
            </a:r>
            <a:r>
              <a:rPr lang="zh-CN" altLang="en-US" dirty="0" smtClean="0"/>
              <a:t>抗碰撞的单向函数，</a:t>
            </a:r>
            <a:r>
              <a:rPr lang="en-US" altLang="zh-CN" dirty="0" smtClean="0"/>
              <a:t>hash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使用对称密钥；</a:t>
            </a:r>
            <a:r>
              <a:rPr lang="en-US" altLang="zh-CN" dirty="0"/>
              <a:t>	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消息认证码：</a:t>
            </a:r>
            <a:r>
              <a:rPr lang="zh-CN" altLang="en-US" dirty="0" smtClean="0">
                <a:solidFill>
                  <a:srgbClr val="FF0000"/>
                </a:solidFill>
              </a:rPr>
              <a:t>带密钥的</a:t>
            </a:r>
            <a:r>
              <a:rPr lang="en-US" altLang="zh-CN" dirty="0" smtClean="0">
                <a:solidFill>
                  <a:srgbClr val="FF0000"/>
                </a:solidFill>
              </a:rPr>
              <a:t>hash</a:t>
            </a:r>
            <a:r>
              <a:rPr lang="zh-CN" altLang="en-US" dirty="0" smtClean="0">
                <a:solidFill>
                  <a:srgbClr val="FF0000"/>
                </a:solidFill>
              </a:rPr>
              <a:t>；</a:t>
            </a:r>
            <a:endParaRPr lang="en-US" altLang="zh-CN" dirty="0">
              <a:solidFill>
                <a:srgbClr val="FF0000"/>
              </a:solidFill>
            </a:endParaRPr>
          </a:p>
          <a:p>
            <a:pPr marL="201168" lvl="1" indent="0">
              <a:buNone/>
            </a:pPr>
            <a:endParaRPr lang="en-US" altLang="zh-CN" dirty="0" smtClean="0"/>
          </a:p>
          <a:p>
            <a:pPr marL="201168" lvl="1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51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证书相关代码示例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代码清单</a:t>
            </a:r>
            <a:r>
              <a:rPr lang="en-US" altLang="zh-CN" dirty="0" smtClean="0"/>
              <a:t>5-6 </a:t>
            </a:r>
            <a:r>
              <a:rPr lang="zh-CN" altLang="en-US" dirty="0" smtClean="0"/>
              <a:t>模拟证书颁发   </a:t>
            </a:r>
            <a:r>
              <a:rPr lang="en-US" altLang="zh-CN" dirty="0" smtClean="0"/>
              <a:t>fake_certs_issuer.py</a:t>
            </a:r>
          </a:p>
          <a:p>
            <a:r>
              <a:rPr lang="zh-CN" altLang="en-US" dirty="0" smtClean="0"/>
              <a:t>代码清单</a:t>
            </a:r>
            <a:r>
              <a:rPr lang="en-US" altLang="zh-CN" dirty="0" smtClean="0"/>
              <a:t>5-7 </a:t>
            </a:r>
            <a:r>
              <a:rPr lang="zh-CN" altLang="en-US" dirty="0" smtClean="0"/>
              <a:t>验证模拟证书中的身份 </a:t>
            </a:r>
            <a:r>
              <a:rPr lang="en-US" altLang="zh-CN" dirty="0" smtClean="0"/>
              <a:t>fake_certs_prove_identity.py</a:t>
            </a:r>
          </a:p>
          <a:p>
            <a:r>
              <a:rPr lang="zh-CN" altLang="en-US" dirty="0"/>
              <a:t>代码</a:t>
            </a:r>
            <a:r>
              <a:rPr lang="zh-CN" altLang="en-US" dirty="0" smtClean="0"/>
              <a:t>清单</a:t>
            </a:r>
            <a:r>
              <a:rPr lang="en-US" altLang="zh-CN" dirty="0" smtClean="0"/>
              <a:t>5-8 </a:t>
            </a:r>
            <a:r>
              <a:rPr lang="zh-CN" altLang="en-US" dirty="0" smtClean="0"/>
              <a:t>使用证书中公钥对应私钥签名，证明自己的身份；</a:t>
            </a:r>
            <a:r>
              <a:rPr lang="en-US" altLang="zh-CN" dirty="0"/>
              <a:t> </a:t>
            </a:r>
            <a:r>
              <a:rPr lang="en-US" altLang="zh-CN" dirty="0" smtClean="0"/>
              <a:t>fake_certs_verify_identity.py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294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重放攻击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0894" y="1845734"/>
            <a:ext cx="11635745" cy="4023360"/>
          </a:xfrm>
        </p:spPr>
        <p:txBody>
          <a:bodyPr/>
          <a:lstStyle/>
          <a:p>
            <a:r>
              <a:rPr lang="zh-CN" altLang="en-US" dirty="0" smtClean="0"/>
              <a:t>重放攻击：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虽然消息不能被修改，不能被读取明文，但是</a:t>
            </a:r>
            <a:r>
              <a:rPr lang="zh-CN" altLang="en-US" dirty="0"/>
              <a:t>以前通信的合法信息</a:t>
            </a:r>
            <a:r>
              <a:rPr lang="zh-CN" altLang="en-US" dirty="0" smtClean="0"/>
              <a:t>可以被重新放入到通信双方发送的消息中去（同一次通话过程中放入多条相同的消息）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解决方法</a:t>
            </a:r>
            <a:endParaRPr lang="en-US" altLang="zh-CN" dirty="0" smtClean="0"/>
          </a:p>
          <a:p>
            <a:pPr lvl="2"/>
            <a:r>
              <a:rPr lang="zh-CN" altLang="en-US" sz="1800" dirty="0" smtClean="0"/>
              <a:t>每块发送的消息都加上一个随机数</a:t>
            </a:r>
            <a:r>
              <a:rPr lang="en-US" altLang="zh-CN" sz="1800" dirty="0" smtClean="0">
                <a:solidFill>
                  <a:srgbClr val="FF0000"/>
                </a:solidFill>
              </a:rPr>
              <a:t>nonce</a:t>
            </a:r>
            <a:r>
              <a:rPr lang="zh-CN" altLang="en-US" sz="1800" dirty="0" smtClean="0"/>
              <a:t>。接收者检验</a:t>
            </a:r>
            <a:r>
              <a:rPr lang="en-US" altLang="zh-CN" sz="1800" dirty="0" smtClean="0"/>
              <a:t>nonce</a:t>
            </a:r>
            <a:r>
              <a:rPr lang="zh-CN" altLang="en-US" sz="1800" dirty="0" smtClean="0"/>
              <a:t>，如果已经有过相同的</a:t>
            </a:r>
            <a:r>
              <a:rPr lang="en-US" altLang="zh-CN" sz="1800" dirty="0" smtClean="0"/>
              <a:t>nonce</a:t>
            </a:r>
            <a:r>
              <a:rPr lang="zh-CN" altLang="en-US" sz="1800" dirty="0" smtClean="0"/>
              <a:t>就认为非法，</a:t>
            </a:r>
            <a:endParaRPr lang="en-US" altLang="zh-CN" sz="1800" dirty="0" smtClean="0"/>
          </a:p>
          <a:p>
            <a:pPr marL="384048" lvl="2" indent="0">
              <a:buNone/>
            </a:pPr>
            <a:r>
              <a:rPr lang="zh-CN" altLang="en-US" sz="1800" dirty="0" smtClean="0"/>
              <a:t>需要存储一段时间内的一定量的</a:t>
            </a:r>
            <a:r>
              <a:rPr lang="en-US" altLang="zh-CN" sz="1800" dirty="0" smtClean="0"/>
              <a:t>nonce</a:t>
            </a:r>
            <a:r>
              <a:rPr lang="zh-CN" altLang="en-US" sz="1800" dirty="0" smtClean="0"/>
              <a:t>；如果是这段时间之前的</a:t>
            </a:r>
            <a:r>
              <a:rPr lang="en-US" altLang="zh-CN" sz="1800" dirty="0" smtClean="0"/>
              <a:t>nonce</a:t>
            </a:r>
            <a:r>
              <a:rPr lang="zh-CN" altLang="en-US" sz="1800" dirty="0" smtClean="0"/>
              <a:t>，无法检测出非法</a:t>
            </a:r>
            <a:endParaRPr lang="en-US" altLang="zh-CN" sz="1800" dirty="0" smtClean="0"/>
          </a:p>
          <a:p>
            <a:pPr lvl="2"/>
            <a:r>
              <a:rPr lang="zh-CN" altLang="en-US" sz="1800" dirty="0" smtClean="0"/>
              <a:t>加上</a:t>
            </a:r>
            <a:r>
              <a:rPr lang="zh-CN" altLang="en-US" sz="1800" dirty="0" smtClean="0">
                <a:solidFill>
                  <a:srgbClr val="FF0000"/>
                </a:solidFill>
              </a:rPr>
              <a:t>时间戳</a:t>
            </a:r>
            <a:r>
              <a:rPr lang="en-US" altLang="zh-CN" sz="1800" dirty="0" smtClean="0"/>
              <a:t>: </a:t>
            </a:r>
            <a:r>
              <a:rPr lang="zh-CN" altLang="en-US" sz="1800" dirty="0" smtClean="0"/>
              <a:t>加上消息发送的时间，接收后判断消息是否在时间戳对应的时间段内；</a:t>
            </a:r>
            <a:endParaRPr lang="en-US" altLang="zh-CN" sz="1800" dirty="0" smtClean="0"/>
          </a:p>
          <a:p>
            <a:pPr lvl="2"/>
            <a:r>
              <a:rPr lang="en-US" altLang="zh-CN" sz="1800" dirty="0" smtClean="0">
                <a:solidFill>
                  <a:srgbClr val="FF0000"/>
                </a:solidFill>
              </a:rPr>
              <a:t>nonce+</a:t>
            </a:r>
            <a:r>
              <a:rPr lang="zh-CN" altLang="en-US" sz="1800" smtClean="0">
                <a:solidFill>
                  <a:srgbClr val="FF0000"/>
                </a:solidFill>
              </a:rPr>
              <a:t>时间戳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728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消息认证码的定义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62" y="1877902"/>
            <a:ext cx="7659385" cy="4306262"/>
          </a:xfrm>
        </p:spPr>
      </p:pic>
    </p:spTree>
    <p:extLst>
      <p:ext uri="{BB962C8B-B14F-4D97-AF65-F5344CB8AC3E}">
        <p14:creationId xmlns:p14="http://schemas.microsoft.com/office/powerpoint/2010/main" val="288992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消息认证码模型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58" y="1768054"/>
            <a:ext cx="3383045" cy="36977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"/>
          <a:stretch/>
        </p:blipFill>
        <p:spPr>
          <a:xfrm>
            <a:off x="4572003" y="1768054"/>
            <a:ext cx="3508625" cy="450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1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消息认证码的发展现状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23" y="1797365"/>
            <a:ext cx="8280972" cy="4514122"/>
          </a:xfrm>
        </p:spPr>
      </p:pic>
    </p:spTree>
    <p:extLst>
      <p:ext uri="{BB962C8B-B14F-4D97-AF65-F5344CB8AC3E}">
        <p14:creationId xmlns:p14="http://schemas.microsoft.com/office/powerpoint/2010/main" val="223498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消息认证</a:t>
            </a:r>
            <a:r>
              <a:rPr lang="zh-CN" altLang="en-US" dirty="0" smtClean="0"/>
              <a:t>码</a:t>
            </a:r>
            <a:r>
              <a:rPr lang="en-US" altLang="zh-CN" dirty="0" smtClean="0"/>
              <a:t>--HMAC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46" y="1838402"/>
            <a:ext cx="8209052" cy="4444246"/>
          </a:xfrm>
        </p:spPr>
      </p:pic>
    </p:spTree>
    <p:extLst>
      <p:ext uri="{BB962C8B-B14F-4D97-AF65-F5344CB8AC3E}">
        <p14:creationId xmlns:p14="http://schemas.microsoft.com/office/powerpoint/2010/main" val="392956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HMAC</a:t>
            </a:r>
            <a:r>
              <a:rPr lang="zh-CN" altLang="en-US" dirty="0" smtClean="0"/>
              <a:t>的构造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21587" y="1876557"/>
            <a:ext cx="9811820" cy="4023360"/>
          </a:xfrm>
        </p:spPr>
        <p:txBody>
          <a:bodyPr/>
          <a:lstStyle/>
          <a:p>
            <a:pPr lvl="1"/>
            <a:r>
              <a:rPr lang="en-US" altLang="zh-CN" sz="2400" dirty="0"/>
              <a:t>HMAC: </a:t>
            </a:r>
            <a:r>
              <a:rPr lang="en-US" altLang="zh-CN" sz="2400" dirty="0" smtClean="0">
                <a:solidFill>
                  <a:srgbClr val="FF0000"/>
                </a:solidFill>
              </a:rPr>
              <a:t>Hash-based Message Authentication Code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/>
            <a:r>
              <a:rPr lang="en-US" altLang="zh-CN" sz="2400" dirty="0"/>
              <a:t> An HMAC is mostly just </a:t>
            </a:r>
            <a:r>
              <a:rPr lang="en-US" altLang="zh-CN" sz="2400" dirty="0">
                <a:solidFill>
                  <a:srgbClr val="FF0000"/>
                </a:solidFill>
              </a:rPr>
              <a:t>a hash that is </a:t>
            </a:r>
            <a:r>
              <a:rPr lang="en-US" altLang="zh-CN" sz="2400" i="1" dirty="0">
                <a:solidFill>
                  <a:srgbClr val="FF0000"/>
                </a:solidFill>
              </a:rPr>
              <a:t>keyed</a:t>
            </a:r>
            <a:r>
              <a:rPr lang="en-US" altLang="zh-CN" sz="2400" dirty="0"/>
              <a:t>.</a:t>
            </a:r>
          </a:p>
          <a:p>
            <a:pPr lvl="1"/>
            <a:r>
              <a:rPr lang="en-US" altLang="zh-CN" sz="2400" dirty="0"/>
              <a:t>How can a hashing algorithm be keyed?</a:t>
            </a:r>
          </a:p>
          <a:p>
            <a:pPr lvl="1"/>
            <a:r>
              <a:rPr lang="en-US" altLang="zh-CN" sz="2400" dirty="0"/>
              <a:t>Have </a:t>
            </a:r>
            <a:r>
              <a:rPr lang="en-US" altLang="zh-CN" sz="2400" dirty="0">
                <a:solidFill>
                  <a:srgbClr val="FF0000"/>
                </a:solidFill>
              </a:rPr>
              <a:t>the key be part of the input </a:t>
            </a:r>
            <a:r>
              <a:rPr lang="en-US" altLang="zh-CN" sz="2400" dirty="0"/>
              <a:t>itself.</a:t>
            </a:r>
          </a:p>
          <a:p>
            <a:pPr lvl="1"/>
            <a:r>
              <a:rPr lang="en-US" altLang="zh-CN" sz="2400" dirty="0"/>
              <a:t> HMAC can be used with </a:t>
            </a:r>
            <a:r>
              <a:rPr lang="en-US" altLang="zh-CN" sz="2400" dirty="0">
                <a:solidFill>
                  <a:srgbClr val="FF0000"/>
                </a:solidFill>
              </a:rPr>
              <a:t>any iterative cryptographic hash function</a:t>
            </a:r>
            <a:r>
              <a:rPr lang="en-US" altLang="zh-CN" sz="2400" dirty="0"/>
              <a:t>, e.g., MD5, SHA-1, in combination with a secret shared key.</a:t>
            </a:r>
          </a:p>
          <a:p>
            <a:pPr lvl="1"/>
            <a:r>
              <a:rPr lang="pt-BR" altLang="zh-CN" sz="2400" b="1" dirty="0"/>
              <a:t>H(K XOR opad, H(K XOR ipad, text))</a:t>
            </a:r>
            <a:endParaRPr lang="en-US" altLang="zh-CN" sz="2400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378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HMAC</a:t>
            </a:r>
            <a:r>
              <a:rPr lang="zh-CN" altLang="en-US" dirty="0" smtClean="0"/>
              <a:t>构造原理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0" y="1886151"/>
            <a:ext cx="7240727" cy="432477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017" y="2232311"/>
            <a:ext cx="4675180" cy="320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0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顾">
  <a:themeElements>
    <a:clrScheme name="橙红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1015</Words>
  <Application>Microsoft Office PowerPoint</Application>
  <PresentationFormat>宽屏</PresentationFormat>
  <Paragraphs>105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Arial Unicode MS</vt:lpstr>
      <vt:lpstr>黑体</vt:lpstr>
      <vt:lpstr>宋体</vt:lpstr>
      <vt:lpstr>Arial</vt:lpstr>
      <vt:lpstr>Calibri</vt:lpstr>
      <vt:lpstr>Times New Roman</vt:lpstr>
      <vt:lpstr>Wingdings</vt:lpstr>
      <vt:lpstr>回顾</vt:lpstr>
      <vt:lpstr>第5章 消息和实体认证 </vt:lpstr>
      <vt:lpstr>非对称加密回顾</vt:lpstr>
      <vt:lpstr>消息认证码的提出</vt:lpstr>
      <vt:lpstr>消息认证码的定义</vt:lpstr>
      <vt:lpstr>消息认证码模型</vt:lpstr>
      <vt:lpstr>消息认证码的发展现状</vt:lpstr>
      <vt:lpstr>消息认证码--HMAC</vt:lpstr>
      <vt:lpstr>HMAC的构造</vt:lpstr>
      <vt:lpstr>HMAC构造原理</vt:lpstr>
      <vt:lpstr>HMAC的设计目标</vt:lpstr>
      <vt:lpstr>CBC-MAC的构造</vt:lpstr>
      <vt:lpstr>CBC-MAC的填充方法</vt:lpstr>
      <vt:lpstr>CBC-MAC的攻击原理</vt:lpstr>
      <vt:lpstr>数字签名的提出</vt:lpstr>
      <vt:lpstr>数字签名的概念</vt:lpstr>
      <vt:lpstr>数字签名模型</vt:lpstr>
      <vt:lpstr>数字签名的发展</vt:lpstr>
      <vt:lpstr>RSA数字签名算法</vt:lpstr>
      <vt:lpstr>加密和MAC, 加密和数字签名</vt:lpstr>
      <vt:lpstr>消息认证代码示例</vt:lpstr>
      <vt:lpstr>如何进行密钥分发</vt:lpstr>
      <vt:lpstr>数字证书—证明公钥的所有权</vt:lpstr>
      <vt:lpstr>数字证书—示例</vt:lpstr>
      <vt:lpstr>数字证书内容</vt:lpstr>
      <vt:lpstr>PKI简介</vt:lpstr>
      <vt:lpstr>数字证书的生成</vt:lpstr>
      <vt:lpstr>数字证书的验证</vt:lpstr>
      <vt:lpstr>证书撤销列表</vt:lpstr>
      <vt:lpstr>使用证书认证通信对方身份</vt:lpstr>
      <vt:lpstr>证书相关代码示例</vt:lpstr>
      <vt:lpstr>重放攻击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第五章 消息和实体认证</dc:title>
  <dc:creator>jyl</dc:creator>
  <cp:lastModifiedBy>jyl</cp:lastModifiedBy>
  <cp:revision>47</cp:revision>
  <dcterms:created xsi:type="dcterms:W3CDTF">2021-08-28T02:20:47Z</dcterms:created>
  <dcterms:modified xsi:type="dcterms:W3CDTF">2021-11-04T07:20:53Z</dcterms:modified>
</cp:coreProperties>
</file>